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0" r:id="rId6"/>
    <p:sldId id="261" r:id="rId7"/>
    <p:sldId id="271" r:id="rId8"/>
    <p:sldId id="263" r:id="rId9"/>
    <p:sldId id="269" r:id="rId10"/>
    <p:sldId id="273" r:id="rId11"/>
    <p:sldId id="288" r:id="rId12"/>
    <p:sldId id="289" r:id="rId13"/>
    <p:sldId id="294" r:id="rId14"/>
    <p:sldId id="287" r:id="rId15"/>
    <p:sldId id="290" r:id="rId16"/>
    <p:sldId id="293" r:id="rId17"/>
    <p:sldId id="277" r:id="rId18"/>
    <p:sldId id="291" r:id="rId19"/>
    <p:sldId id="292" r:id="rId20"/>
    <p:sldId id="280" r:id="rId21"/>
    <p:sldId id="282" r:id="rId22"/>
    <p:sldId id="283" r:id="rId23"/>
    <p:sldId id="284" r:id="rId24"/>
    <p:sldId id="285" r:id="rId25"/>
  </p:sldIdLst>
  <p:sldSz cx="12192000" cy="6858000"/>
  <p:notesSz cx="6797675" cy="9928225"/>
  <p:defaultTextStyle>
    <a:defPPr>
      <a:defRPr lang="ar-K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5E78"/>
    <a:srgbClr val="AD8100"/>
    <a:srgbClr val="B39019"/>
    <a:srgbClr val="D3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4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778BD-22E6-F747-AD07-2627F21FB41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C6C5B-01DE-924F-9529-1A8D066B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C6C5B-01DE-924F-9529-1A8D066B2C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0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C6C5B-01DE-924F-9529-1A8D066B2C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6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C6C5B-01DE-924F-9529-1A8D066B2C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45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C6C5B-01DE-924F-9529-1A8D066B2C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38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C6C5B-01DE-924F-9529-1A8D066B2C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3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987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98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086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71589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2681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353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133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21209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67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580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614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4352-4896-44F0-A209-39C488F0A516}" type="datetimeFigureOut">
              <a:rPr lang="ar-KW" smtClean="0"/>
              <a:t>09/05/1440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30950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Relationship Id="rId2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1-3-4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&#1605;&#1581;&#1604;%20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588;&#1575;&#1585;%20&#1575;&#1604;&#1575;&#1587;&#1578;&#1579;&#1605;&#1575;&#1585;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8-1-4.jpg" TargetMode="External"/><Relationship Id="rId1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Relationship Id="rId3" Type="http://schemas.openxmlformats.org/officeDocument/2006/relationships/image" Target="../media/image1.jpg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12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3;&#1610;&#1585;%20&#1593;&#1585;&#1590;%20&#1575;&#1604;&#1588;&#1585;&#1575;&#1569;%20&#1575;&#1604;&#1580;&#1586;&#1574;&#1610;.jpg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Relationship Id="rId11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588;&#1575;&#1585;%20&#1575;&#1604;&#1575;&#1587;&#1578;&#1579;&#1605;&#1575;&#1585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2-2-4.jpg" TargetMode="External"/><Relationship Id="rId1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11-3-4.jpg" TargetMode="External"/><Relationship Id="rId10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8-3-4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9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9-1-4.jpg" TargetMode="External"/><Relationship Id="rId1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1-3-4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9-3-4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1593;&#1585;&#1590;%20&#1575;&#1604;&#1588;&#1585;&#1575;&#1569;%20&#1575;&#1604;&#1580;&#1586;&#1574;&#1610;.jpg" TargetMode="External"/><Relationship Id="rId4" Type="http://schemas.openxmlformats.org/officeDocument/2006/relationships/hyperlink" Target="&#1605;&#1581;&#1604;%20&#1593;&#1585;&#1590;%20&#1575;&#1604;&#1588;&#1585;&#1575;&#1569;%20&#1575;&#1604;&#1580;&#1586;&#1574;&#1610;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8;&#1603;&#1575;&#1604;&#1577;%20&#1575;&#1604;&#1605;&#1602;&#1575;&#1589;&#1577;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75;&#1604;&#1606;&#1587;&#1576;&#1577;%20&#1608;&#1575;&#1604;&#1578;&#1606;&#1575;&#1587;&#1576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75;&#1604;&#1606;&#1587;&#1576;&#1577;%20&#1608;&#1575;&#1604;&#1578;&#1606;&#1575;&#1587;&#1576;.jpg" TargetMode="External"/><Relationship Id="rId3" Type="http://schemas.openxmlformats.org/officeDocument/2006/relationships/notesSlide" Target="../notesSlides/notesSlide3.xml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2;&#1585;&#1575;&#1585;%20129%20&#1604;&#1587;&#1606;&#1577;%202018.jpg" TargetMode="External"/><Relationship Id="rId4" Type="http://schemas.openxmlformats.org/officeDocument/2006/relationships/image" Target="../media/image1.jpg"/><Relationship Id="rId9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8;&#1603;&#1575;&#1604;&#1577;%20&#1575;&#1604;&#1605;&#1602;&#1575;&#1589;&#1577;.jp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8-3-4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&#1605;&#1583;&#1610;&#1585;%20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3;&#1610;&#1585;%20&#1593;&#1585;&#1590;%20&#1575;&#1604;&#1588;&#1585;&#1575;&#1569;%20&#1575;&#1604;&#1580;&#1586;&#1574;&#1610;.jpg" TargetMode="External"/><Relationship Id="rId10" Type="http://schemas.openxmlformats.org/officeDocument/2006/relationships/hyperlink" Target="&#1605;&#1587;&#1578;&#1606;&#1583;%20&#1593;&#1585;&#1590;%20&#1575;&#1604;&#1588;&#1585;&#1575;&#1569;%20&#1575;&#1604;&#1580;&#1586;&#1574;&#1610;.jpg" TargetMode="External"/><Relationship Id="rId4" Type="http://schemas.openxmlformats.org/officeDocument/2006/relationships/hyperlink" Target="&#1605;&#1602;&#1583;&#1605;%20&#1593;&#1585;&#1590;%20&#1575;&#1604;&#1588;&#1585;&#1575;&#1569;%20&#1575;&#1604;&#1580;&#1586;&#1574;&#1610;.jpg" TargetMode="External"/><Relationship Id="rId9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6.xml"/><Relationship Id="rId7" Type="http://schemas.openxmlformats.org/officeDocument/2006/relationships/slide" Target="slide2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14.xml"/><Relationship Id="rId4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Relationship Id="rId3" Type="http://schemas.openxmlformats.org/officeDocument/2006/relationships/image" Target="../media/image3.png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71;&#1587;&#1607;&#1605;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&#1605;&#1602;&#1583;&#1605;%20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75;&#1604;&#1606;&#1587;&#1576;&#1577;%20&#1608;&#1575;&#1604;&#1578;&#1606;&#1575;&#1587;&#1576;.jp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&#1593;&#1585;&#1590;%20&#1575;&#1604;&#1575;&#1587;&#1578;&#1581;&#1608;&#1575;&#1584;%20&#1575;&#1604;&#1575;&#1604;&#1586;&#1575;&#1605;&#1610;.jp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75;&#1587;&#1578;&#1581;&#1608;&#1575;&#1584;%20&#1575;&#1604;&#1575;&#1604;&#1586;&#1575;&#1605;&#1610;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88;&#1585;&#1575;&#1569;%20&#1575;&#1604;&#1580;&#1586;&#1574;&#1610;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7;&#1578;&#1606;&#1583;%20&#1593;&#1585;&#1590;%20&#1575;&#1604;&#1588;&#1585;&#1575;&#1569;%20&#1575;&#1604;&#1580;&#1586;&#1574;&#1610;.jpg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581;&#1604;%20&#1593;&#1585;&#1590;%20&#1575;&#1604;&#1588;&#1585;&#1575;&#1569;%20&#1575;&#1604;&#1580;&#1586;&#1574;&#1610;.jpg" TargetMode="External"/><Relationship Id="rId5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605;&#1602;&#1583;&#1605;%20&#1593;&#1585;&#1590;%20&#1575;&#1604;&#1588;&#1585;&#1575;&#1569;%20&#1575;&#1604;&#1580;&#1586;&#1574;&#1610;.jpg" TargetMode="External"/><Relationship Id="rId4" Type="http://schemas.openxmlformats.org/officeDocument/2006/relationships/hyperlink" Target="file:///\\fileserver\MAD\&#1573;&#1583;&#1575;&#1585;&#1577;%20&#1575;&#1604;&#1573;&#1606;&#1583;&#1605;&#1575;&#1580;%20&#1608;&#1575;&#1604;&#1573;&#1587;&#1578;&#1581;&#1608;&#1575;&#1584;\2018\others\&#1608;&#1585;&#1588;&#1577;%20&#1593;&#1605;&#1604;%20&#1576;&#1588;&#1571;&#1606;%20&#1593;&#1585;&#1590;%20&#1575;&#1604;&#1588;&#1585;&#1575;&#1569;%20&#1575;&#1604;&#1580;&#1586;&#1574;&#1610;\&#1593;&#1585;&#1590;%20&#1575;&#1604;&#1575;&#1587;&#1578;&#1581;&#1608;&#1575;&#1584;%20&#1575;&#1604;&#1575;&#1604;&#1586;&#1575;&#1605;&#1610;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8017" y="1521430"/>
            <a:ext cx="9144000" cy="911710"/>
          </a:xfrm>
        </p:spPr>
        <p:txBody>
          <a:bodyPr>
            <a:normAutofit/>
          </a:bodyPr>
          <a:lstStyle/>
          <a:p>
            <a:r>
              <a:rPr lang="ar-KW" sz="4000" b="1" dirty="0">
                <a:solidFill>
                  <a:srgbClr val="AD8100"/>
                </a:solidFill>
                <a:cs typeface="mohammad bold art 1" pitchFamily="2" charset="-78"/>
              </a:rPr>
              <a:t>ورشة عمل</a:t>
            </a:r>
            <a:endParaRPr lang="ar-KW" sz="4000" dirty="0">
              <a:solidFill>
                <a:srgbClr val="AD81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601" y="2699044"/>
            <a:ext cx="9144000" cy="575809"/>
          </a:xfrm>
        </p:spPr>
        <p:txBody>
          <a:bodyPr>
            <a:normAutofit lnSpcReduction="10000"/>
          </a:bodyPr>
          <a:lstStyle/>
          <a:p>
            <a:r>
              <a:rPr lang="ar-KW" sz="3600" b="1" dirty="0">
                <a:solidFill>
                  <a:srgbClr val="495E78"/>
                </a:solidFill>
                <a:cs typeface="mohammad bold art 1" pitchFamily="2" charset="-78"/>
              </a:rPr>
              <a:t>عرض الشراء </a:t>
            </a:r>
            <a:r>
              <a:rPr lang="ar-KW" sz="3600" b="1" dirty="0" smtClean="0">
                <a:solidFill>
                  <a:srgbClr val="495E78"/>
                </a:solidFill>
                <a:cs typeface="mohammad bold art 1" pitchFamily="2" charset="-78"/>
              </a:rPr>
              <a:t>الجزئي</a:t>
            </a:r>
            <a:endParaRPr lang="ar-KW" sz="3600" b="1" dirty="0">
              <a:solidFill>
                <a:srgbClr val="495E78"/>
              </a:solidFill>
              <a:cs typeface="mohammad bold art 1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1101449" y="3540757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الكتاب التاسع «الاندماج والاستحواذ» </a:t>
            </a:r>
          </a:p>
          <a:p>
            <a:pPr rtl="1"/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من اللائحة التنفيذية للقانون رقم </a:t>
            </a:r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mohammad bold art 1" pitchFamily="2" charset="-78"/>
              </a:rPr>
              <a:t>7</a:t>
            </a:r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 لسنة </a:t>
            </a:r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mohammad bold art 1" pitchFamily="2" charset="-78"/>
              </a:rPr>
              <a:t>2010</a:t>
            </a:r>
            <a:r>
              <a:rPr lang="ar-KW" sz="36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 وتعديلاتهما</a:t>
            </a:r>
            <a:endParaRPr lang="ar-KW" sz="3600" dirty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01448" y="5912949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536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830" y="178079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مستند عرض الشراء الجزئي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98324" y="1234831"/>
            <a:ext cx="11560628" cy="1749438"/>
          </a:xfrm>
        </p:spPr>
        <p:txBody>
          <a:bodyPr>
            <a:normAutofit fontScale="55000" lnSpcReduction="20000"/>
          </a:bodyPr>
          <a:lstStyle/>
          <a:p>
            <a:pPr algn="just" rtl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tabLst>
                <a:tab pos="274320" algn="l"/>
              </a:tabLst>
            </a:pP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يجب على 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2" action="ppaction://hlinkfile"/>
              </a:rPr>
              <a:t>مقدم عرض الشراء الجزئي 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تقديم 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مستند عرض الشراء الجزئي 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إلى الهيئة للحصول على موافقتها، وذلك خلال فترة لا تزيد عن </a:t>
            </a:r>
            <a:r>
              <a:rPr lang="ar-YE" sz="59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90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يوماً من الإفصاح عن الاتفاق الأولي بشأن </a:t>
            </a:r>
            <a:r>
              <a:rPr lang="ar-YE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</a:t>
            </a:r>
            <a:r>
              <a:rPr lang="ar-KW" sz="59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. </a:t>
            </a:r>
          </a:p>
          <a:p>
            <a:pPr algn="just" rtl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tabLst>
                <a:tab pos="274320" algn="l"/>
              </a:tabLst>
            </a:pPr>
            <a:endParaRPr lang="ar-KW" sz="20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/>
            <a:endParaRPr lang="ar-KW" dirty="0">
              <a:solidFill>
                <a:srgbClr val="495E78"/>
              </a:solidFill>
            </a:endParaRPr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398324" y="3366655"/>
            <a:ext cx="11560628" cy="1195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tabLst>
                <a:tab pos="274320" algn="l"/>
              </a:tabLst>
            </a:pPr>
            <a:r>
              <a:rPr lang="ar-KW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متضمنات مستند عرض الشراء الجزئي وفقاً </a:t>
            </a:r>
            <a:r>
              <a:rPr lang="ar-KW" sz="2800" u="sng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للمادة (</a:t>
            </a:r>
            <a:r>
              <a:rPr lang="ar-KW" sz="2800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4</a:t>
            </a:r>
            <a:r>
              <a:rPr lang="ar-KW" sz="2800" u="sng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-</a:t>
            </a:r>
            <a:r>
              <a:rPr lang="ar-KW" sz="2800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3</a:t>
            </a:r>
            <a:r>
              <a:rPr lang="ar-KW" sz="2800" u="sng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-</a:t>
            </a:r>
            <a:r>
              <a:rPr lang="ar-KW" sz="2800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1</a:t>
            </a:r>
            <a:r>
              <a:rPr lang="ar-KW" sz="2800" u="sng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) من الفصل الرابع (عرض الشراء الجزئي) للكتاب التاسع (الاندماج والاستحواذ)</a:t>
            </a:r>
            <a:r>
              <a:rPr lang="ar-KW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من اللائحة.</a:t>
            </a:r>
            <a:endParaRPr lang="en-US" sz="28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538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482" y="662473"/>
            <a:ext cx="6232849" cy="2044205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07498" y="980742"/>
            <a:ext cx="9144000" cy="1369171"/>
          </a:xfrm>
        </p:spPr>
        <p:txBody>
          <a:bodyPr>
            <a:normAutofit/>
          </a:bodyPr>
          <a:lstStyle/>
          <a:p>
            <a:r>
              <a:rPr lang="ar-KW" sz="2800" b="1" dirty="0">
                <a:solidFill>
                  <a:schemeClr val="bg1"/>
                </a:solidFill>
                <a:cs typeface="mohammad bold art 1" pitchFamily="2" charset="-78"/>
              </a:rPr>
              <a:t>التزامات الشركة محل عرض الشراء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458" y="2546884"/>
            <a:ext cx="2784763" cy="39574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116" y="2546884"/>
            <a:ext cx="2760844" cy="3957476"/>
          </a:xfrm>
          <a:prstGeom prst="rect">
            <a:avLst/>
          </a:prstGeom>
        </p:spPr>
      </p:pic>
      <p:sp>
        <p:nvSpPr>
          <p:cNvPr id="27" name="Subtitle 1"/>
          <p:cNvSpPr txBox="1">
            <a:spLocks/>
          </p:cNvSpPr>
          <p:nvPr/>
        </p:nvSpPr>
        <p:spPr>
          <a:xfrm>
            <a:off x="6892634" y="2731261"/>
            <a:ext cx="1835730" cy="1851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يرفع للهيئة رداًّ يبين رأي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مجلس الإدارة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وتوصيته للمساهمين بالإضافة إلى رأي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مستشار الاستثمار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، وأن ينشر توصيته لمساهمي الشركة بشأن العرض</a:t>
            </a:r>
            <a:endParaRPr lang="ar-KW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9" name="Subtitle 1"/>
          <p:cNvSpPr txBox="1">
            <a:spLocks/>
          </p:cNvSpPr>
          <p:nvPr/>
        </p:nvSpPr>
        <p:spPr>
          <a:xfrm>
            <a:off x="3663328" y="2820262"/>
            <a:ext cx="1669857" cy="2222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الدعوة لعقد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الجمعية العامة العادية للشركة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محل عرض الشراء الجزئي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 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لاتخاذ قرار بشأن عرض الشراء الجزئي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17806" y="172790"/>
            <a:ext cx="5654112" cy="5478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التزامات الشركة محل عرض الشراء</a:t>
            </a:r>
            <a:endParaRPr lang="en-US" sz="3200" b="1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515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رابعاً: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إجراءات تنفيذ عرض الشراء الجزئي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2590800" y="3890682"/>
            <a:ext cx="7037294" cy="1793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300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314" y="200125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n-ea"/>
                <a:cs typeface="mohammad bold art 1" pitchFamily="2" charset="-78"/>
              </a:rPr>
              <a:t>مستند عرض الشراء الجزئي </a:t>
            </a:r>
          </a:p>
        </p:txBody>
      </p:sp>
      <p:sp>
        <p:nvSpPr>
          <p:cNvPr id="26" name="Subtitle 5"/>
          <p:cNvSpPr>
            <a:spLocks noGrp="1"/>
          </p:cNvSpPr>
          <p:nvPr>
            <p:ph type="subTitle" idx="1"/>
          </p:nvPr>
        </p:nvSpPr>
        <p:spPr>
          <a:xfrm>
            <a:off x="198087" y="919885"/>
            <a:ext cx="11993913" cy="944331"/>
          </a:xfrm>
        </p:spPr>
        <p:txBody>
          <a:bodyPr>
            <a:normAutofit/>
          </a:bodyPr>
          <a:lstStyle/>
          <a:p>
            <a:pPr algn="justLow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يلتزم جميع الأشخاص باتباع إجراءات تنفيذ عرض الشراء الجزئي المذكورة في الملحق رقم (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) من الكتاب التاسع (الاندماج والاستحواذ) من اللائحة كالآتي: 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endParaRPr lang="en-US" sz="40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37872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Pentagon 14"/>
          <p:cNvSpPr/>
          <p:nvPr/>
        </p:nvSpPr>
        <p:spPr>
          <a:xfrm>
            <a:off x="2141426" y="2438132"/>
            <a:ext cx="2001501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الإفصاح عن الاتفاق الأولي لتقديم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</a:t>
            </a:r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955181" y="3703871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64497" y="3703871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109514" y="3626118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sz="20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خلال مدة أقصاها </a:t>
            </a:r>
            <a:r>
              <a:rPr lang="ar-KW" sz="2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90</a:t>
            </a:r>
            <a:r>
              <a:rPr lang="ar-KW" sz="20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 يوماً</a:t>
            </a:r>
            <a:endParaRPr lang="en-US" sz="20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1866282" y="4141281"/>
            <a:ext cx="1626555" cy="1593090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حسب الإجراءات الواردة بأحكام المادة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(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4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2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2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)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/>
            <a:endParaRPr lang="ar-KW" dirty="0">
              <a:solidFill>
                <a:srgbClr val="495E78"/>
              </a:solidFill>
            </a:endParaRPr>
          </a:p>
        </p:txBody>
      </p:sp>
      <p:sp>
        <p:nvSpPr>
          <p:cNvPr id="30" name="Round Diagonal Corner Rectangle 29"/>
          <p:cNvSpPr/>
          <p:nvPr/>
        </p:nvSpPr>
        <p:spPr>
          <a:xfrm>
            <a:off x="3634390" y="4115301"/>
            <a:ext cx="2866164" cy="1645050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KW" sz="1600" dirty="0" smtClean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/>
            <a:r>
              <a:rPr lang="ar-KW" sz="16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يجب 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على الشركة 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مقدمة عرض الشراء الجزئي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1600" u="sng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إذا كانت مدرجة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والشركة 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محل عرض الشراء الجزئي 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الحصول على استشارة مستقلة حسب أحكام </a:t>
            </a:r>
            <a:r>
              <a:rPr lang="ar-KW" sz="16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المواد</a:t>
            </a:r>
            <a:r>
              <a:rPr lang="en-US" sz="16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en-US" sz="16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KW" sz="16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(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8" action="ppaction://hlinkfile"/>
              </a:rPr>
              <a:t>4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-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8" action="ppaction://hlinkfile"/>
              </a:rPr>
              <a:t>1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-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8" action="ppaction://hlinkfile"/>
              </a:rPr>
              <a:t>8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) و (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9" action="ppaction://hlinkfile"/>
              </a:rPr>
              <a:t>4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-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9" action="ppaction://hlinkfile"/>
              </a:rPr>
              <a:t>1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-</a:t>
            </a:r>
            <a:r>
              <a:rPr lang="ar-KW" sz="160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9" action="ppaction://hlinkfile"/>
              </a:rPr>
              <a:t>9</a:t>
            </a:r>
            <a:r>
              <a:rPr lang="ar-KW" sz="16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)</a:t>
            </a:r>
            <a:endParaRPr lang="en-US" sz="16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/>
            <a:endParaRPr lang="ar-KW" dirty="0">
              <a:solidFill>
                <a:srgbClr val="495E78"/>
              </a:solidFill>
            </a:endParaRPr>
          </a:p>
        </p:txBody>
      </p:sp>
      <p:sp>
        <p:nvSpPr>
          <p:cNvPr id="31" name="Round Diagonal Corner Rectangle 30"/>
          <p:cNvSpPr/>
          <p:nvPr/>
        </p:nvSpPr>
        <p:spPr>
          <a:xfrm>
            <a:off x="8314935" y="4094316"/>
            <a:ext cx="1626555" cy="1533729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وفق آلية الاعلان المذكورة في المادة (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10" action="ppaction://hlinkfile"/>
              </a:rPr>
              <a:t>4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0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10" action="ppaction://hlinkfile"/>
              </a:rPr>
              <a:t>3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0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10" action="ppaction://hlinkfile"/>
              </a:rPr>
              <a:t>8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)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4190852" y="2416623"/>
            <a:ext cx="2001501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تعيين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1" action="ppaction://hlinkfile"/>
              </a:rPr>
              <a:t>مستشار استثمار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2" action="ppaction://hlinkfile"/>
              </a:rPr>
              <a:t>ومدير لعرض الشراء الجزئي</a:t>
            </a:r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1" name="Pentagon 20"/>
          <p:cNvSpPr/>
          <p:nvPr/>
        </p:nvSpPr>
        <p:spPr>
          <a:xfrm>
            <a:off x="6254083" y="2380188"/>
            <a:ext cx="2001501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تقديم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3" action="ppaction://hlinkfile"/>
              </a:rPr>
              <a:t>مستند عرض الشراء الجزئي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للهيئة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 rtl="1"/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8314935" y="2380188"/>
            <a:ext cx="2274387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النشر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والإعلان عن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4" action="ppaction://hlinkfile"/>
              </a:rPr>
              <a:t>مستند العرض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،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5" action="ppaction://hlinkfile"/>
              </a:rPr>
              <a:t>واتاحة المستندات </a:t>
            </a:r>
            <a:r>
              <a:rPr lang="ar-KW" dirty="0" err="1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15" action="ppaction://hlinkfile"/>
              </a:rPr>
              <a:t>للإطلاع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 rtl="1"/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5" name="Arc 4"/>
          <p:cNvSpPr/>
          <p:nvPr/>
        </p:nvSpPr>
        <p:spPr>
          <a:xfrm>
            <a:off x="2680703" y="1778924"/>
            <a:ext cx="4335239" cy="1505479"/>
          </a:xfrm>
          <a:prstGeom prst="arc">
            <a:avLst>
              <a:gd name="adj1" fmla="val 10970038"/>
              <a:gd name="adj2" fmla="val 21361053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135528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9" grpId="0" animBg="1"/>
      <p:bldP spid="30" grpId="0" animBg="1"/>
      <p:bldP spid="31" grpId="0" animBg="1"/>
      <p:bldP spid="20" grpId="0" animBg="1"/>
      <p:bldP spid="21" grpId="0" animBg="1"/>
      <p:bldP spid="22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522" y="168659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إجراءات تنفيذ عرض الشراء الجزئي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56486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810940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1059488" y="3600256"/>
            <a:ext cx="1870324" cy="1787271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وفق أحكام 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المادة</a:t>
            </a:r>
            <a:r>
              <a:rPr lang="en-US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en-US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(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 action="ppaction://hlinkfile"/>
              </a:rPr>
              <a:t>4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 action="ppaction://hlinkfile"/>
              </a:rPr>
              <a:t>3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-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 action="ppaction://hlinkfile"/>
              </a:rPr>
              <a:t>9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)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من الكتاب التاسع 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1059488" y="1817808"/>
            <a:ext cx="2058764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توصية مجلس إدارة 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محل عرض الشراء الجزئي</a:t>
            </a:r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148130" y="1864688"/>
            <a:ext cx="2549407" cy="3571835"/>
          </a:xfrm>
          <a:prstGeom prst="homePlate">
            <a:avLst>
              <a:gd name="adj" fmla="val 50441"/>
            </a:avLst>
          </a:prstGeom>
          <a:gradFill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تصدر الجمعية العامة العادية للشركة 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محل عرض الشراء 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قرارها بالموافقة على 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 الجزئي 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بنسبة تصويت لا تقل عن </a:t>
            </a:r>
            <a:r>
              <a:rPr lang="ar-SA" sz="1650" dirty="0" smtClean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70</a:t>
            </a:r>
            <a:r>
              <a:rPr lang="ar-SA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%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من المساهمين </a:t>
            </a:r>
            <a:r>
              <a:rPr lang="ar-KW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الحاضرين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على بند </a:t>
            </a:r>
            <a:r>
              <a:rPr lang="ar-YE" sz="165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 الجزئي </a:t>
            </a:r>
            <a:endParaRPr lang="en-US" sz="165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5786044" y="1817808"/>
            <a:ext cx="2016224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الإعلان عن فتح باب تجميع الأسهم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algn="ctr" rtl="1"/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8538916" y="1752605"/>
            <a:ext cx="2016224" cy="1296144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تجميع 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الأسهم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5" name="Round Diagonal Corner Rectangle 14"/>
          <p:cNvSpPr/>
          <p:nvPr/>
        </p:nvSpPr>
        <p:spPr>
          <a:xfrm>
            <a:off x="5786044" y="3459704"/>
            <a:ext cx="2016224" cy="1875269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YE" sz="17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اليوم الثامن من تاريخ الحصول على موافقة الجمعية </a:t>
            </a:r>
            <a:r>
              <a:rPr lang="ar-YE" sz="17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العامة </a:t>
            </a:r>
            <a:r>
              <a:rPr lang="ar-YE" sz="17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العادية للشركة </a:t>
            </a:r>
            <a:r>
              <a:rPr lang="ar-YE" sz="17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محل عرض الشراء </a:t>
            </a:r>
            <a:r>
              <a:rPr lang="ar-YE" sz="17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الجزئي</a:t>
            </a:r>
            <a:endParaRPr lang="en-US" sz="17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6" name="Round Diagonal Corner Rectangle 15"/>
          <p:cNvSpPr/>
          <p:nvPr/>
        </p:nvSpPr>
        <p:spPr>
          <a:xfrm>
            <a:off x="8538916" y="3533166"/>
            <a:ext cx="2016224" cy="1787271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خلال فترة لا 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تزيد عن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ثلاثين يوماً من تاريخ الإعلان عن بدء فترة </a:t>
            </a:r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التجميع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950110" y="3099664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607834" y="3099664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336747" y="3034461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50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>
          <a:xfrm>
            <a:off x="6437299" y="2363247"/>
            <a:ext cx="1692093" cy="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75" y="204333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إجراءات تنفيذ عرض الشراء الجزئي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15812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8340769" y="1429632"/>
            <a:ext cx="3007812" cy="4047613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في حال تجاوز نسبة أسهم المساهمين المشاركين في العملية عن النسبة المراد شرائها، تقوم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وكالة المقاصة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بتوزيع أسهم مساهمي الشركة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محل العرض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المشاركين في عملية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 الجزئي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بطريقة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النسبة والتناسب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 </a:t>
            </a:r>
            <a:r>
              <a:rPr lang="ar-KW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(</a:t>
            </a:r>
            <a:r>
              <a:rPr lang="en-US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Pro Rata</a:t>
            </a:r>
            <a:r>
              <a:rPr lang="ar-KW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)</a:t>
            </a:r>
            <a:endParaRPr lang="ar-KW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1016624" y="1361719"/>
            <a:ext cx="2649420" cy="209172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الإفصاح عن النسبة المحققة 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891784" y="3409107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entagon 13"/>
          <p:cNvSpPr/>
          <p:nvPr/>
        </p:nvSpPr>
        <p:spPr>
          <a:xfrm>
            <a:off x="3898962" y="1317387"/>
            <a:ext cx="2817722" cy="209172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تقوم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وكالة المقاصة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بالتأكد من عدم وجود أية قيود تمنع المساهم من التصرف بتلك الأسهم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6" name="Round Diagonal Corner Rectangle 15"/>
          <p:cNvSpPr/>
          <p:nvPr/>
        </p:nvSpPr>
        <p:spPr>
          <a:xfrm>
            <a:off x="965392" y="3907294"/>
            <a:ext cx="2104445" cy="1909394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Low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بما لا يتجاوز اليوم التالي للموعد المحدد لانتهاء فترة التجميع. 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3898961" y="3907294"/>
            <a:ext cx="2104445" cy="1909394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وفي حالة وجود أي قيود تمنع التصرف، تستبعد تلك الأسهم مـن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المشــــــاركة في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 الجزئي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812469" y="3453438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0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animBg="1"/>
      <p:bldP spid="14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626" y="199287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إجراءات تنفيذ عرض الشراء الجزئي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9" name="Round Diagonal Corner Rectangle 28"/>
          <p:cNvSpPr/>
          <p:nvPr/>
        </p:nvSpPr>
        <p:spPr>
          <a:xfrm>
            <a:off x="1016625" y="4063911"/>
            <a:ext cx="3345767" cy="1787271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دفع الرسوم طبقاً 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للقرار رقم (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129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) لسنة 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 action="ppaction://hlinkfile"/>
              </a:rPr>
              <a:t>2018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بإضافة "رسم التقدم لعرض الشراء الجزئي" للقرار رقم (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) لسنة </a:t>
            </a:r>
            <a:r>
              <a:rPr lang="ar-KW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2016</a:t>
            </a:r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بشأن إصدار جدول الرسوم وتعديلاته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1016625" y="1338349"/>
            <a:ext cx="4563554" cy="2376401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يرسل مقدم العرض للهيئة سجل المساهمين الراغبين بالمشاركة في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عرض الشراء الجزئي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والنسبة المحققة، وآلية توزيع أسهم مساهمي الشركة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محل عرض الشراء الجزئي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المشاركين في عملية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عرض الشراء الجزئي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بطريقة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النسبة والتناسب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(</a:t>
            </a:r>
            <a:r>
              <a:rPr lang="en-US" sz="1750" dirty="0">
                <a:solidFill>
                  <a:srgbClr val="495E7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Pro Rata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) الصادرة عن 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وكالة المقاصة</a:t>
            </a:r>
            <a:r>
              <a:rPr lang="ar-KW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.</a:t>
            </a:r>
            <a:r>
              <a:rPr lang="ar-YE" sz="175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</a:t>
            </a:r>
            <a:endParaRPr lang="en-US" sz="175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5580179" y="1338349"/>
            <a:ext cx="2672091" cy="2376401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موافقة الهيئة على تنفيذ </a:t>
            </a:r>
            <a:r>
              <a:rPr lang="ar-YE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عرض الشراء الجزئي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8568580" y="1338349"/>
            <a:ext cx="2672091" cy="2365522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تنفيذ </a:t>
            </a:r>
          </a:p>
          <a:p>
            <a:pPr algn="ctr"/>
            <a:r>
              <a:rPr lang="ar-YE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عرض الشراء الجزئي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8568582" y="4167760"/>
            <a:ext cx="1742598" cy="1787271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KW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من خلال «محضر بيع أسهم» لدى البورصة</a:t>
            </a:r>
            <a:endParaRPr lang="en-US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64497" y="3703871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9517722" y="3703871"/>
            <a:ext cx="0" cy="36004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5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  <p:bldP spid="20" grpId="0" animBg="1"/>
      <p:bldP spid="24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خامساً: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تعديل عرض الشراء الجزئي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509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H="1">
            <a:off x="8695426" y="3223224"/>
            <a:ext cx="741873" cy="738090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37298" y="3211722"/>
            <a:ext cx="837379" cy="775386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987" y="492499"/>
            <a:ext cx="9144000" cy="492373"/>
          </a:xfrm>
        </p:spPr>
        <p:txBody>
          <a:bodyPr>
            <a:normAutofit fontScale="90000"/>
          </a:bodyPr>
          <a:lstStyle/>
          <a:p>
            <a:pPr algn="r"/>
            <a:r>
              <a:rPr lang="ar-KW" sz="36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إجراءات تعديل مستند عرض الشراء الجزئي</a:t>
            </a:r>
            <a:r>
              <a:rPr lang="ar-KW" sz="2800" b="1" dirty="0">
                <a:solidFill>
                  <a:srgbClr val="AD8100"/>
                </a:solidFill>
                <a:cs typeface="mohammad bold art 1" pitchFamily="2" charset="-78"/>
              </a:rPr>
              <a:t/>
            </a:r>
            <a:br>
              <a:rPr lang="ar-KW" sz="2800" b="1" dirty="0">
                <a:solidFill>
                  <a:srgbClr val="AD8100"/>
                </a:solidFill>
                <a:cs typeface="mohammad bold art 1" pitchFamily="2" charset="-78"/>
              </a:rPr>
            </a:br>
            <a:endParaRPr lang="ar-KW" sz="2800" dirty="0">
              <a:solidFill>
                <a:srgbClr val="AD810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654489" y="1612315"/>
            <a:ext cx="2863275" cy="161666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يقوم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مقدم عرض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الشراء الجزئي</a:t>
            </a:r>
            <a:r>
              <a:rPr lang="ar-KW" sz="16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بتقديم طلب مسبب للهيئة لتعديل عرضه، على أن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يكون مستند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العرض المعدل مرفقاً بالطلب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16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3879901" y="3961315"/>
            <a:ext cx="3587547" cy="1967236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algn="justLow" rtl="1" fontAlgn="ctr">
              <a:buFont typeface="Arial" panose="020B0604020202020204" pitchFamily="34" charset="0"/>
              <a:buChar char="•"/>
            </a:pP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يعاد فتح باب التجميع في محفظة 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مدير عرض الشراء الجزئي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 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والإعلان عن ذلك 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وفقـــاً لآلية الإعــــلان المنصــوص عليهـــا فــي الـمـــادة  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(</a:t>
            </a:r>
            <a:r>
              <a:rPr lang="ar-KW" sz="1450" dirty="0">
                <a:solidFill>
                  <a:srgbClr val="1F497D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7" action="ppaction://hlinkfile"/>
              </a:rPr>
              <a:t>4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-</a:t>
            </a:r>
            <a:r>
              <a:rPr lang="ar-KW" sz="1450" dirty="0">
                <a:solidFill>
                  <a:srgbClr val="1F497D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7" action="ppaction://hlinkfile"/>
              </a:rPr>
              <a:t>3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-</a:t>
            </a:r>
            <a:r>
              <a:rPr lang="ar-KW" sz="1450" dirty="0">
                <a:solidFill>
                  <a:srgbClr val="1F497D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7" action="ppaction://hlinkfile"/>
              </a:rPr>
              <a:t>8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)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من الكتاب التاسع.</a:t>
            </a:r>
          </a:p>
          <a:p>
            <a:pPr marL="285750" indent="-285750" algn="justLow" rtl="1" fontAlgn="ctr">
              <a:buFont typeface="Arial" panose="020B0604020202020204" pitchFamily="34" charset="0"/>
              <a:buChar char="•"/>
            </a:pP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لتزم 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مدير عرض الشراء الجزئي 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بالإفراج فوراً عن أية أسهم تابعة للمشاركين في عملية التجميع السابقة، والراغبين بالتراجع عن المشاركة في العرض بعد 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تعديل</a:t>
            </a:r>
            <a:r>
              <a:rPr lang="ar-KW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  <a:r>
              <a:rPr lang="ar-YE" sz="145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endParaRPr lang="en-US" sz="145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4021470" y="1602997"/>
            <a:ext cx="3445980" cy="1625978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إيقاف إجراءات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عرض الشراء الجزئي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لمدة عشرة أيام عمل</a:t>
            </a:r>
            <a:endParaRPr lang="en-US" sz="16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8191721" y="1580970"/>
            <a:ext cx="3052542" cy="161666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ctr"/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تصدر الهيئة موافقتها على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مستند عرض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الشراء الجزئي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المعدل خلال هذه المدة. </a:t>
            </a:r>
            <a:endParaRPr lang="en-US" sz="16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8191721" y="3972816"/>
            <a:ext cx="2863275" cy="1907841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justLow" rtl="1"/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استكمال إجراءات تنفيذ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عرض الشراء الجزئي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وفقاً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مستند عرض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الشراء الجزئي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10" action="ppaction://hlinkfile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الأصلي، وذلك اعتباراً من اليوم التالي لإعلان الهيئة رفضها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لمستند العرض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10" action="ppaction://hlinkfile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المعدل.</a:t>
            </a:r>
            <a:endParaRPr lang="ar-KW" sz="16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654489" y="3961314"/>
            <a:ext cx="2863275" cy="1967235"/>
          </a:xfrm>
          <a:prstGeom prst="round2Diag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لا يجوز نشر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مستند عرض الشراء الجزئي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10" action="ppaction://hlinkfile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قبل موافقة الهيئة عليه</a:t>
            </a:r>
            <a:endParaRPr lang="en-US" sz="16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6990532" y="3277976"/>
            <a:ext cx="1823978" cy="784303"/>
          </a:xfrm>
        </p:spPr>
        <p:txBody>
          <a:bodyPr>
            <a:normAutofit/>
          </a:bodyPr>
          <a:lstStyle/>
          <a:p>
            <a:r>
              <a:rPr lang="ar-YE" sz="14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في حال </a:t>
            </a:r>
            <a:r>
              <a:rPr lang="ar-YE" sz="16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موافقة</a:t>
            </a:r>
            <a:r>
              <a:rPr lang="ar-YE" sz="14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 الهيئة على </a:t>
            </a:r>
            <a:r>
              <a:rPr lang="ar-YE" sz="14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مستند عرض </a:t>
            </a:r>
            <a:r>
              <a:rPr lang="ar-KW" sz="14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9" action="ppaction://hlinkfile"/>
              </a:rPr>
              <a:t>الشراء الجزئي </a:t>
            </a:r>
            <a:r>
              <a:rPr lang="ar-YE" sz="14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المعدل</a:t>
            </a:r>
            <a:endParaRPr lang="en-US" sz="14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0124389" y="3250698"/>
            <a:ext cx="1542978" cy="784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YE" sz="14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في حال </a:t>
            </a:r>
            <a:r>
              <a:rPr lang="ar-YE" sz="1400" dirty="0" smtClean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رفض </a:t>
            </a:r>
            <a:r>
              <a:rPr lang="ar-YE" sz="14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الهيئة تعديل مستند عرض الشراء الجزئي</a:t>
            </a:r>
            <a:endParaRPr lang="en-US" sz="14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1" name="Straight Arrow Connector 10"/>
          <p:cNvCxnSpPr>
            <a:stCxn id="22" idx="2"/>
          </p:cNvCxnSpPr>
          <p:nvPr/>
        </p:nvCxnSpPr>
        <p:spPr>
          <a:xfrm flipH="1">
            <a:off x="1679171" y="3228975"/>
            <a:ext cx="2791" cy="732339"/>
          </a:xfrm>
          <a:prstGeom prst="straightConnector1">
            <a:avLst/>
          </a:prstGeom>
          <a:ln w="1270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30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14" grpId="0" animBg="1"/>
      <p:bldP spid="15" grpId="0" animBg="1"/>
      <p:bldP spid="17" grpId="0" animBg="1"/>
      <p:bldP spid="19" grpId="0" animBg="1"/>
      <p:bldP spid="33" grpId="0" build="p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>
            <a:off x="6828397" y="4585458"/>
            <a:ext cx="1363324" cy="676716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28397" y="4137190"/>
            <a:ext cx="1363324" cy="452683"/>
          </a:xfrm>
          <a:prstGeom prst="straightConnector1">
            <a:avLst/>
          </a:prstGeom>
          <a:ln w="19050">
            <a:solidFill>
              <a:srgbClr val="495E7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886" y="515359"/>
            <a:ext cx="9144000" cy="492373"/>
          </a:xfrm>
        </p:spPr>
        <p:txBody>
          <a:bodyPr>
            <a:normAutofit fontScale="90000"/>
          </a:bodyPr>
          <a:lstStyle/>
          <a:p>
            <a:pPr algn="r"/>
            <a:r>
              <a:rPr lang="ar-KW" sz="36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إجراءات تمديد فترة تجميع الأ</a:t>
            </a:r>
            <a:r>
              <a:rPr lang="ar-KW" sz="3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n-ea"/>
                <a:cs typeface="mohammad bold art 1" pitchFamily="2" charset="-78"/>
              </a:rPr>
              <a:t>س</a:t>
            </a:r>
            <a:r>
              <a:rPr lang="ar-KW" sz="36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هم</a:t>
            </a:r>
            <a:r>
              <a:rPr lang="ar-KW" sz="2800" b="1" dirty="0">
                <a:solidFill>
                  <a:srgbClr val="AD8100"/>
                </a:solidFill>
                <a:cs typeface="mohammad bold art 1" pitchFamily="2" charset="-78"/>
              </a:rPr>
              <a:t/>
            </a:r>
            <a:br>
              <a:rPr lang="ar-KW" sz="2800" b="1" dirty="0">
                <a:solidFill>
                  <a:srgbClr val="AD8100"/>
                </a:solidFill>
                <a:cs typeface="mohammad bold art 1" pitchFamily="2" charset="-78"/>
              </a:rPr>
            </a:br>
            <a:endParaRPr lang="ar-KW" sz="2800" dirty="0">
              <a:solidFill>
                <a:srgbClr val="AD810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7757" y="2134625"/>
            <a:ext cx="2923124" cy="27295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654489" y="1612315"/>
            <a:ext cx="2863275" cy="161666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التقدم</a:t>
            </a:r>
            <a:endParaRPr lang="ar-KW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  <a:p>
            <a:pPr algn="ctr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بطلب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تمديد فترة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التجميع</a:t>
            </a:r>
            <a:r>
              <a:rPr lang="en-US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en-US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b="1" u="sng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قبل نشر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مستند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عرض الشراء الجزئي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4082690" y="1616389"/>
            <a:ext cx="2863275" cy="1625978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بموجب طلب مسبب يقدم إلى الهيئة يتضمن الجدول الزمني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المعدل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8191721" y="1612315"/>
            <a:ext cx="3052542" cy="1616660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ctr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تصدر الهيئة موافقتها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على</a:t>
            </a:r>
            <a:r>
              <a:rPr lang="en-US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en-US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مستند عرض 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الشراء الجزئي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المعدل 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8191722" y="3352191"/>
            <a:ext cx="3052542" cy="1215461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ctr"/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يقوم </a:t>
            </a:r>
            <a:r>
              <a:rPr lang="ar-YE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مقدم عرض الشراء الجزئي </a:t>
            </a:r>
            <a:r>
              <a:rPr lang="ar-YE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بالإعلان عن تمديد فترة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التجميع ونشر الجدول الزمني المُحدث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8191721" y="4631758"/>
            <a:ext cx="3052542" cy="1274572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ctr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يقوم </a:t>
            </a:r>
            <a:r>
              <a:rPr lang="ar-YE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مقدم عرض الشراء الجزئي</a:t>
            </a:r>
            <a:r>
              <a:rPr lang="ar-YE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باتباع الجدول الزمني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الأصلي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4082690" y="3772470"/>
            <a:ext cx="2863275" cy="1625978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بموجب طلب مسبب يقدم إلى الهيئة يتضمن الجدول الزمني </a:t>
            </a:r>
            <a:r>
              <a:rPr lang="ar-YE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المعدل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8" name="Pentagon 27"/>
          <p:cNvSpPr/>
          <p:nvPr/>
        </p:nvSpPr>
        <p:spPr>
          <a:xfrm>
            <a:off x="654489" y="3759078"/>
            <a:ext cx="2863275" cy="1625978"/>
          </a:xfrm>
          <a:prstGeom prst="homePlat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83000">
                <a:schemeClr val="bg1">
                  <a:lumMod val="95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ctr"/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التقدم بطلب تمديد فترة التجميع في موعد أقصاه خمسة أيام عمل قبل تاريخ انتهاء عملية 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تجميع </a:t>
            </a:r>
            <a:r>
              <a:rPr lang="ar-KW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</a:t>
            </a:r>
            <a:r>
              <a:rPr lang="ar-YE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أسهم</a:t>
            </a:r>
            <a:endParaRPr lang="en-US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6529879" y="3391501"/>
            <a:ext cx="1542978" cy="784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في حالة </a:t>
            </a:r>
            <a:r>
              <a:rPr lang="ar-KW" sz="16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موافقة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الهيئة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على تمديد فترة التجميع</a:t>
            </a:r>
            <a:endParaRPr lang="en-US" sz="16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6529879" y="5021032"/>
            <a:ext cx="1442186" cy="784303"/>
          </a:xfrm>
        </p:spPr>
        <p:txBody>
          <a:bodyPr>
            <a:noAutofit/>
          </a:bodyPr>
          <a:lstStyle/>
          <a:p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في حالة </a:t>
            </a:r>
            <a:r>
              <a:rPr lang="ar-YE" sz="1600" dirty="0">
                <a:solidFill>
                  <a:srgbClr val="FF0000"/>
                </a:solidFill>
                <a:latin typeface="Calibri" pitchFamily="34" charset="0"/>
                <a:cs typeface="mohammad bold art 1" pitchFamily="2" charset="-78"/>
              </a:rPr>
              <a:t>رفض</a:t>
            </a:r>
            <a:r>
              <a:rPr lang="ar-YE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الهيئة </a:t>
            </a:r>
            <a:r>
              <a:rPr lang="ar-KW" sz="16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على تمديد فترة التجميع</a:t>
            </a:r>
            <a:endParaRPr lang="en-US" sz="16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320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4" grpId="0" animBg="1"/>
      <p:bldP spid="15" grpId="0" animBg="1"/>
      <p:bldP spid="18" grpId="0" animBg="1"/>
      <p:bldP spid="20" grpId="0" animBg="1"/>
      <p:bldP spid="27" grpId="0" animBg="1"/>
      <p:bldP spid="28" grpId="0" animBg="1"/>
      <p:bldP spid="34" grpId="0"/>
      <p:bldP spid="3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831" y="190745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n-ea"/>
                <a:cs typeface="mohammad bold art 1" pitchFamily="2" charset="-78"/>
              </a:rPr>
              <a:t>قائمة البنود التي سيتم عرضها بورشة العمل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9636" y="1288474"/>
            <a:ext cx="7687087" cy="3075204"/>
          </a:xfrm>
        </p:spPr>
        <p:txBody>
          <a:bodyPr>
            <a:noAutofit/>
          </a:bodyPr>
          <a:lstStyle/>
          <a:p>
            <a:pPr marL="51435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2" action="ppaction://hlinksldjump"/>
              </a:rPr>
              <a:t>تعريف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marL="51435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3" action="ppaction://hlinksldjump"/>
              </a:rPr>
              <a:t>شروط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51435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4" action="ppaction://hlinksldjump"/>
              </a:rPr>
              <a:t>أحكام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57150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5" action="ppaction://hlinksldjump"/>
              </a:rPr>
              <a:t>إجراءات تنفيذ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57150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6" action="ppaction://hlinksldjump"/>
              </a:rPr>
              <a:t>تعديل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57150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7" action="ppaction://hlinksldjump"/>
              </a:rPr>
              <a:t>الانسحاب من 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marL="571500" indent="-514350" algn="justLow" rtl="1">
              <a:buFont typeface="+mj-lt"/>
              <a:buAutoNum type="arabicPeriod"/>
            </a:pP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  <a:hlinkClick r:id="rId8" action="ppaction://hlinksldjump"/>
              </a:rPr>
              <a:t>رسم التقدم لعرض الشراء الجزئي</a:t>
            </a:r>
            <a:r>
              <a:rPr lang="ar-KW" sz="3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56486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10666" y="807086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5292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SA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سادس</a:t>
            </a: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الانسحاب من </a:t>
            </a:r>
            <a:r>
              <a:rPr lang="ar-KW" sz="4000" b="1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عرض </a:t>
            </a: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الشراء الجزئي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835797" y="3889094"/>
            <a:ext cx="6574421" cy="2314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687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313604" y="5923159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252" y="898329"/>
            <a:ext cx="5725450" cy="1594027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6167535" y="2095275"/>
            <a:ext cx="2855167" cy="93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04810" y="2086490"/>
            <a:ext cx="2855167" cy="93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08929" y="2086490"/>
            <a:ext cx="0" cy="191279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022702" y="2095821"/>
            <a:ext cx="0" cy="191279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52" y="2243098"/>
            <a:ext cx="198740" cy="2111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817" y="2560516"/>
            <a:ext cx="1480739" cy="2964337"/>
          </a:xfrm>
          <a:prstGeom prst="rect">
            <a:avLst/>
          </a:prstGeom>
        </p:spPr>
      </p:pic>
      <p:sp>
        <p:nvSpPr>
          <p:cNvPr id="13" name="Round Diagonal Corner Rectangle 12"/>
          <p:cNvSpPr/>
          <p:nvPr/>
        </p:nvSpPr>
        <p:spPr>
          <a:xfrm>
            <a:off x="5279278" y="2406687"/>
            <a:ext cx="1330268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الإخلال بأي شرط من شروط إتمام </a:t>
            </a:r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</a:t>
            </a:r>
            <a:endParaRPr lang="ar-KW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2" name="Title 3"/>
          <p:cNvSpPr>
            <a:spLocks noGrp="1"/>
          </p:cNvSpPr>
          <p:nvPr>
            <p:ph type="ctrTitle"/>
          </p:nvPr>
        </p:nvSpPr>
        <p:spPr>
          <a:xfrm>
            <a:off x="3812087" y="1094637"/>
            <a:ext cx="4710895" cy="621839"/>
          </a:xfrm>
        </p:spPr>
        <p:txBody>
          <a:bodyPr>
            <a:noAutofit/>
          </a:bodyPr>
          <a:lstStyle/>
          <a:p>
            <a:pPr rtl="1"/>
            <a:r>
              <a:rPr lang="ar-YE" sz="1800" dirty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يجوز للهيئة أن تصدر موافقتها على </a:t>
            </a:r>
            <a:r>
              <a:rPr lang="ar-YE" sz="18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انسحاب</a:t>
            </a: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/>
            </a:r>
            <a:br>
              <a:rPr lang="en-US" sz="18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</a:br>
            <a:r>
              <a:rPr lang="ar-YE" sz="18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YE" sz="1800" dirty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مقدم عرض الشراء الجزئي</a:t>
            </a:r>
            <a:r>
              <a:rPr lang="ar-YE" sz="1800" dirty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 من عرض الشراء الجزئي</a:t>
            </a:r>
            <a:endParaRPr lang="en-US" sz="1800" dirty="0">
              <a:solidFill>
                <a:schemeClr val="bg1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992" y="2546691"/>
            <a:ext cx="1480739" cy="2964337"/>
          </a:xfrm>
          <a:prstGeom prst="rect">
            <a:avLst/>
          </a:prstGeom>
        </p:spPr>
      </p:pic>
      <p:sp>
        <p:nvSpPr>
          <p:cNvPr id="14" name="Round Diagonal Corner Rectangle 13"/>
          <p:cNvSpPr/>
          <p:nvPr/>
        </p:nvSpPr>
        <p:spPr>
          <a:xfrm>
            <a:off x="8003898" y="2382795"/>
            <a:ext cx="1742139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تحقق حدث جوهري بعد الإفصاح عن الاتفاق الأولي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965" y="2504154"/>
            <a:ext cx="1480739" cy="2964337"/>
          </a:xfrm>
          <a:prstGeom prst="rect">
            <a:avLst/>
          </a:prstGeom>
        </p:spPr>
      </p:pic>
      <p:sp>
        <p:nvSpPr>
          <p:cNvPr id="11" name="Round Diagonal Corner Rectangle 10"/>
          <p:cNvSpPr/>
          <p:nvPr/>
        </p:nvSpPr>
        <p:spPr>
          <a:xfrm>
            <a:off x="2389372" y="2086490"/>
            <a:ext cx="1504059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/>
            <a:r>
              <a:rPr lang="ar-KW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أي حالات أخرى تقررها </a:t>
            </a:r>
            <a:r>
              <a:rPr lang="ar-KW" sz="2000" dirty="0" smtClean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الهيئة</a:t>
            </a:r>
            <a:endParaRPr lang="en-US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718" y="2252301"/>
            <a:ext cx="198740" cy="21116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3825" y="5294005"/>
            <a:ext cx="11197243" cy="592150"/>
          </a:xfrm>
          <a:prstGeom prst="rect">
            <a:avLst/>
          </a:prstGeom>
          <a:solidFill>
            <a:srgbClr val="D3D1D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0176" y="5348339"/>
            <a:ext cx="1162098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20000"/>
              </a:lnSpc>
              <a:spcAft>
                <a:spcPts val="1000"/>
              </a:spcAft>
              <a:tabLst>
                <a:tab pos="274320" algn="l"/>
              </a:tabLst>
            </a:pPr>
            <a:r>
              <a:rPr lang="ar-SA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يعتبر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عرض الشراء الجزئي </a:t>
            </a:r>
            <a:r>
              <a:rPr lang="ar-SA" sz="2000" dirty="0" err="1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لاغياً</a:t>
            </a:r>
            <a:r>
              <a:rPr lang="ar-SA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في حال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تعذر تجميع عدد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الأسهم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 المزمع شراؤها بموجب 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  <a:hlinkClick r:id="rId8" action="ppaction://hlinkfile"/>
              </a:rPr>
              <a:t>مستند عرض الشراء الجزئي</a:t>
            </a:r>
            <a:r>
              <a:rPr lang="ar-YE" sz="2000" dirty="0">
                <a:solidFill>
                  <a:srgbClr val="1F497D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ar-KW" sz="2000" dirty="0">
              <a:solidFill>
                <a:srgbClr val="1F497D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32393" y="152228"/>
            <a:ext cx="5301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الانسحاب من عرض الشراء الجزئي</a:t>
            </a:r>
          </a:p>
        </p:txBody>
      </p:sp>
    </p:spTree>
    <p:extLst>
      <p:ext uri="{BB962C8B-B14F-4D97-AF65-F5344CB8AC3E}">
        <p14:creationId xmlns:p14="http://schemas.microsoft.com/office/powerpoint/2010/main" val="22675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1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SA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سابع</a:t>
            </a: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رسم التقدم </a:t>
            </a:r>
            <a:r>
              <a:rPr lang="ar-KW" sz="4000" b="1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لعرض الشراء </a:t>
            </a:r>
            <a:r>
              <a:rPr lang="ar-KW" sz="40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الجزئي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835797" y="3889094"/>
            <a:ext cx="6574421" cy="2314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588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22474"/>
              </p:ext>
            </p:extLst>
          </p:nvPr>
        </p:nvGraphicFramePr>
        <p:xfrm>
          <a:off x="1787607" y="1125324"/>
          <a:ext cx="8606118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734">
                  <a:extLst>
                    <a:ext uri="{9D8B030D-6E8A-4147-A177-3AD203B41FA5}">
                      <a16:colId xmlns:a16="http://schemas.microsoft.com/office/drawing/2014/main" val="409920397"/>
                    </a:ext>
                  </a:extLst>
                </a:gridCol>
                <a:gridCol w="3051261">
                  <a:extLst>
                    <a:ext uri="{9D8B030D-6E8A-4147-A177-3AD203B41FA5}">
                      <a16:colId xmlns:a16="http://schemas.microsoft.com/office/drawing/2014/main" val="3287634693"/>
                    </a:ext>
                  </a:extLst>
                </a:gridCol>
                <a:gridCol w="1799460">
                  <a:extLst>
                    <a:ext uri="{9D8B030D-6E8A-4147-A177-3AD203B41FA5}">
                      <a16:colId xmlns:a16="http://schemas.microsoft.com/office/drawing/2014/main" val="3128941033"/>
                    </a:ext>
                  </a:extLst>
                </a:gridCol>
                <a:gridCol w="547663">
                  <a:extLst>
                    <a:ext uri="{9D8B030D-6E8A-4147-A177-3AD203B41FA5}">
                      <a16:colId xmlns:a16="http://schemas.microsoft.com/office/drawing/2014/main" val="3025985881"/>
                    </a:ext>
                  </a:extLst>
                </a:gridCol>
              </a:tblGrid>
              <a:tr h="549389">
                <a:tc>
                  <a:txBody>
                    <a:bodyPr/>
                    <a:lstStyle/>
                    <a:p>
                      <a:pPr algn="ctr" rtl="1"/>
                      <a:r>
                        <a:rPr lang="ar-KW" sz="20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موعد الاسـتـحـقــــــاق</a:t>
                      </a:r>
                    </a:p>
                  </a:txBody>
                  <a:tcPr>
                    <a:solidFill>
                      <a:srgbClr val="495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20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مـقـدار الـرســم</a:t>
                      </a:r>
                    </a:p>
                    <a:p>
                      <a:pPr algn="ctr" rtl="1"/>
                      <a:r>
                        <a:rPr lang="ar-KW" sz="20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(بالدينار الكويتي)</a:t>
                      </a:r>
                    </a:p>
                  </a:txBody>
                  <a:tcPr>
                    <a:solidFill>
                      <a:srgbClr val="495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20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الخدمة</a:t>
                      </a:r>
                    </a:p>
                  </a:txBody>
                  <a:tcPr>
                    <a:solidFill>
                      <a:srgbClr val="495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2000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م</a:t>
                      </a:r>
                    </a:p>
                  </a:txBody>
                  <a:tcPr>
                    <a:solidFill>
                      <a:srgbClr val="495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100545"/>
                  </a:ext>
                </a:extLst>
              </a:tr>
              <a:tr h="601205">
                <a:tc>
                  <a:txBody>
                    <a:bodyPr/>
                    <a:lstStyle/>
                    <a:p>
                      <a:pPr algn="r"/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عند تسليم مستند عرض الشراء الجزئي إلى الهيئة</a:t>
                      </a:r>
                      <a:endParaRPr lang="en-US" sz="2000" kern="1200" dirty="0">
                        <a:solidFill>
                          <a:srgbClr val="495E78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عشرة آلاف دينار</a:t>
                      </a:r>
                      <a:endParaRPr lang="en-US" sz="2000" kern="1200" dirty="0">
                        <a:solidFill>
                          <a:srgbClr val="495E78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KW" sz="2000" kern="1200" dirty="0" smtClean="0">
                        <a:solidFill>
                          <a:srgbClr val="495E78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2000" dirty="0" smtClean="0">
                          <a:solidFill>
                            <a:srgbClr val="495E78"/>
                          </a:solidFill>
                          <a:latin typeface="Calibri" pitchFamily="34" charset="0"/>
                          <a:cs typeface="mohammad bold art 1" pitchFamily="2" charset="-78"/>
                        </a:rPr>
                        <a:t>رسم التقدم لعرض الشراء الجزئي </a:t>
                      </a:r>
                      <a:endParaRPr lang="ar-KW" sz="2000" kern="1200" dirty="0" smtClean="0">
                        <a:solidFill>
                          <a:srgbClr val="495E78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ar-KW" sz="2000" dirty="0" smtClean="0">
                        <a:solidFill>
                          <a:srgbClr val="AD8100"/>
                        </a:solidFill>
                        <a:latin typeface="Calibri" pitchFamily="34" charset="0"/>
                        <a:cs typeface="mohammad bold art 1" pitchFamily="2" charset="-78"/>
                      </a:endParaRPr>
                    </a:p>
                    <a:p>
                      <a:pPr algn="ctr"/>
                      <a:endParaRPr lang="ar-KW" sz="2000" dirty="0" smtClean="0">
                        <a:solidFill>
                          <a:srgbClr val="AD8100"/>
                        </a:solidFill>
                        <a:latin typeface="Calibri" pitchFamily="34" charset="0"/>
                        <a:cs typeface="mohammad bold art 1" pitchFamily="2" charset="-78"/>
                      </a:endParaRPr>
                    </a:p>
                    <a:p>
                      <a:pPr algn="ctr"/>
                      <a:endParaRPr lang="ar-KW" sz="2000" dirty="0" smtClean="0">
                        <a:solidFill>
                          <a:srgbClr val="AD8100"/>
                        </a:solidFill>
                        <a:latin typeface="Calibri" pitchFamily="34" charset="0"/>
                        <a:cs typeface="mohammad bold art 1" pitchFamily="2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821915"/>
                  </a:ext>
                </a:extLst>
              </a:tr>
              <a:tr h="889433">
                <a:tc>
                  <a:txBody>
                    <a:bodyPr/>
                    <a:lstStyle/>
                    <a:p>
                      <a:pPr algn="just" rtl="1"/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بعد تجميع الأسهم من قبل مدير عرض الشراء الجزئي</a:t>
                      </a:r>
                      <a:r>
                        <a:rPr lang="ar-KW" sz="2000" kern="1200" baseline="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</a:t>
                      </a:r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وعند التقدم</a:t>
                      </a:r>
                      <a:r>
                        <a:rPr lang="ar-KW" sz="2000" kern="1200" baseline="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</a:t>
                      </a:r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بطلب الموافقة على</a:t>
                      </a:r>
                      <a:r>
                        <a:rPr lang="ar-KW" sz="2000" kern="1200" baseline="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</a:t>
                      </a:r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تنفيذ العملية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KW" sz="2000" kern="1200" dirty="0" smtClean="0">
                          <a:solidFill>
                            <a:srgbClr val="495E78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واحد من الألف من إجمالي قيمة عرض الشراء وبما لا يزيد عن مائتان وخمسون ألف دينار</a:t>
                      </a:r>
                      <a:r>
                        <a:rPr lang="ar-KW" sz="2000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**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99336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787607" y="3838044"/>
            <a:ext cx="8606118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>
              <a:buClr>
                <a:srgbClr val="FF0000"/>
              </a:buClr>
            </a:pPr>
            <a:r>
              <a:rPr lang="ar-KW" sz="2400" dirty="0" smtClean="0">
                <a:solidFill>
                  <a:srgbClr val="FF0000"/>
                </a:solidFill>
                <a:latin typeface="Sakkal Majalla" panose="02000000000000000000" pitchFamily="2" charset="-78"/>
                <a:ea typeface="MS Mincho"/>
                <a:cs typeface="mohammad bold art 1" pitchFamily="2" charset="-78"/>
              </a:rPr>
              <a:t>**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ea typeface="MS Mincho"/>
                <a:cs typeface="mohammad bold art 1" pitchFamily="2" charset="-78"/>
              </a:rPr>
              <a:t>وسوف توزع رسوم عرض الشراء على النحو الآتي: 	</a:t>
            </a:r>
            <a:endParaRPr lang="en-US" sz="2400" dirty="0" smtClean="0">
              <a:solidFill>
                <a:schemeClr val="tx2"/>
              </a:solidFill>
              <a:latin typeface="Cambria" panose="02040503050406030204" pitchFamily="18" charset="0"/>
              <a:ea typeface="MS Mincho"/>
              <a:cs typeface="Arial" panose="020B0604020202020204" pitchFamily="34" charset="0"/>
            </a:endParaRPr>
          </a:p>
          <a:p>
            <a:pPr marL="800100" lvl="1" indent="-342900" algn="justLow" rtl="1">
              <a:buClr>
                <a:srgbClr val="FF0000"/>
              </a:buClr>
              <a:buFont typeface="Sakkal Majalla" panose="02000000000000000000" pitchFamily="2" charset="-78"/>
              <a:buAutoNum type="arabicParenR"/>
            </a:pP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هيئة أسواق المال 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60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%</a:t>
            </a:r>
            <a:endParaRPr lang="en-US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800100" lvl="1" indent="-342900" algn="justLow" rtl="1">
              <a:buClr>
                <a:srgbClr val="FF0000"/>
              </a:buClr>
              <a:buFont typeface="Sakkal Majalla" panose="02000000000000000000" pitchFamily="2" charset="-78"/>
              <a:buAutoNum type="arabicParenR"/>
            </a:pP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وكالة المقاصة 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30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%</a:t>
            </a:r>
            <a:endParaRPr lang="en-US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800100" lvl="1" indent="-342900" algn="justLow" rtl="1">
              <a:buClr>
                <a:srgbClr val="FF0000"/>
              </a:buClr>
              <a:buFont typeface="Sakkal Majalla" panose="02000000000000000000" pitchFamily="2" charset="-78"/>
              <a:buAutoNum type="arabicParenR"/>
            </a:pP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بورصة الأوراق المالية 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cs typeface="mohammad bold art 1" pitchFamily="2" charset="-78"/>
              </a:rPr>
              <a:t>%</a:t>
            </a:r>
            <a:endParaRPr lang="en-US" sz="24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algn="justLow"/>
            <a:r>
              <a:rPr lang="en-US" sz="2400" dirty="0" smtClean="0">
                <a:solidFill>
                  <a:schemeClr val="tx2"/>
                </a:solidFill>
                <a:latin typeface="Sakkal Majalla" panose="02000000000000000000" pitchFamily="2" charset="-78"/>
                <a:ea typeface="MS Mincho"/>
                <a:cs typeface="mohammad bold art 1" pitchFamily="2" charset="-78"/>
              </a:rPr>
              <a:t> </a:t>
            </a:r>
            <a:r>
              <a:rPr lang="ar-KW" sz="2400" dirty="0" smtClean="0">
                <a:solidFill>
                  <a:schemeClr val="tx2"/>
                </a:solidFill>
                <a:latin typeface="Sakkal Majalla" panose="02000000000000000000" pitchFamily="2" charset="-78"/>
                <a:ea typeface="MS Mincho"/>
                <a:cs typeface="mohammad bold art 1" pitchFamily="2" charset="-78"/>
              </a:rPr>
              <a:t>عند تنفيذ عرض الشراء لا يحق لأي جهة أخرى استيفاء أية رسوم أخرى.</a:t>
            </a:r>
            <a:endParaRPr lang="en-US" sz="2400" dirty="0">
              <a:solidFill>
                <a:schemeClr val="tx2"/>
              </a:solidFill>
              <a:effectLst/>
              <a:latin typeface="Cambria" panose="020405030504060302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71895" y="177070"/>
            <a:ext cx="52213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رسم التقدم لعرض الشراء الجزئي</a:t>
            </a:r>
          </a:p>
        </p:txBody>
      </p:sp>
    </p:spTree>
    <p:extLst>
      <p:ext uri="{BB962C8B-B14F-4D97-AF65-F5344CB8AC3E}">
        <p14:creationId xmlns:p14="http://schemas.microsoft.com/office/powerpoint/2010/main" val="25189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26851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5400" b="1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«</a:t>
            </a:r>
            <a:r>
              <a:rPr lang="ar-KW" sz="54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 شكرا </a:t>
            </a:r>
            <a:r>
              <a:rPr lang="ar-KW" sz="5400" b="1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»</a:t>
            </a:r>
            <a:endParaRPr lang="ar-KW" sz="5400" b="1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703081" y="3916769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0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أولاً: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56486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تعريف عرض الشراء الجزئي</a:t>
            </a:r>
          </a:p>
          <a:p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147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313604" y="5923159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626" y="792379"/>
            <a:ext cx="5933228" cy="1699977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911299" y="1047070"/>
            <a:ext cx="4497356" cy="716511"/>
          </a:xfrm>
        </p:spPr>
        <p:txBody>
          <a:bodyPr>
            <a:normAutofit fontScale="62500" lnSpcReduction="20000"/>
          </a:bodyPr>
          <a:lstStyle/>
          <a:p>
            <a:pPr algn="just" rtl="1"/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المحاولة أو الطلب لشراء</a:t>
            </a:r>
            <a:r>
              <a:rPr lang="en-US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نسبة تؤدي إلى الحصول على ما لا يقل عن </a:t>
            </a:r>
            <a:r>
              <a:rPr lang="ar-KW" sz="29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30</a:t>
            </a:r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% ولا يزيد عن </a:t>
            </a:r>
            <a:r>
              <a:rPr lang="ar-KW" sz="29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50</a:t>
            </a:r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% من رأس مال الشركة </a:t>
            </a:r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محل عرض الشراء الجزئي </a:t>
            </a:r>
            <a:r>
              <a:rPr lang="ar-KW" sz="2900" dirty="0" smtClean="0">
                <a:solidFill>
                  <a:schemeClr val="bg1"/>
                </a:solidFill>
                <a:latin typeface="Calibri" pitchFamily="34" charset="0"/>
                <a:cs typeface="mohammad bold art 1" pitchFamily="2" charset="-78"/>
              </a:rPr>
              <a:t>– بعد التنفيذ</a:t>
            </a:r>
            <a:endParaRPr lang="en-US" sz="2900" dirty="0" smtClean="0">
              <a:solidFill>
                <a:schemeClr val="bg1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/>
            <a:endParaRPr lang="ar-KW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167535" y="2095275"/>
            <a:ext cx="2855167" cy="93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04810" y="2086490"/>
            <a:ext cx="2855167" cy="93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08929" y="2086490"/>
            <a:ext cx="0" cy="191279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022702" y="2095821"/>
            <a:ext cx="0" cy="191279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77" y="2254674"/>
            <a:ext cx="146304" cy="15544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550" y="2263282"/>
            <a:ext cx="146304" cy="15544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76" y="2418730"/>
            <a:ext cx="1863141" cy="4250079"/>
          </a:xfrm>
          <a:prstGeom prst="rect">
            <a:avLst/>
          </a:prstGeom>
        </p:spPr>
      </p:pic>
      <p:sp>
        <p:nvSpPr>
          <p:cNvPr id="11" name="Round Diagonal Corner Rectangle 10"/>
          <p:cNvSpPr/>
          <p:nvPr/>
        </p:nvSpPr>
        <p:spPr>
          <a:xfrm>
            <a:off x="2264416" y="2890661"/>
            <a:ext cx="1922106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algn="justLow" rtl="1"/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يتم توزيع أسهم مساهمي الشركة محل العرض المشاركين في عملية عرض الشراء الجزئي بطريقة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النسبة والتناسب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096" y="2499518"/>
            <a:ext cx="1863141" cy="3749824"/>
          </a:xfrm>
          <a:prstGeom prst="rect">
            <a:avLst/>
          </a:prstGeom>
        </p:spPr>
      </p:pic>
      <p:sp>
        <p:nvSpPr>
          <p:cNvPr id="13" name="Round Diagonal Corner Rectangle 12"/>
          <p:cNvSpPr/>
          <p:nvPr/>
        </p:nvSpPr>
        <p:spPr>
          <a:xfrm>
            <a:off x="5174704" y="2527590"/>
            <a:ext cx="1922106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algn="justLow" rtl="1"/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أن يلتزم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مقدم عرض الشراء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بتقديم عرضه لكافة مساهمي الشركة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425" y="2410122"/>
            <a:ext cx="1863141" cy="4250079"/>
          </a:xfrm>
          <a:prstGeom prst="rect">
            <a:avLst/>
          </a:prstGeom>
        </p:spPr>
      </p:pic>
      <p:sp>
        <p:nvSpPr>
          <p:cNvPr id="14" name="Round Diagonal Corner Rectangle 13"/>
          <p:cNvSpPr/>
          <p:nvPr/>
        </p:nvSpPr>
        <p:spPr>
          <a:xfrm>
            <a:off x="7841630" y="2766198"/>
            <a:ext cx="1693068" cy="2997264"/>
          </a:xfrm>
          <a:prstGeom prst="round2Diag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1" anchor="ctr"/>
          <a:lstStyle/>
          <a:p>
            <a:pPr algn="justLow" rtl="1"/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ألا تقل النسبة المراد الحصول عليها عن نسبة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% من إجمالي رأس مال الشركة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3" action="ppaction://hlinkfile"/>
              </a:rPr>
              <a:t>محل عرض الشراء الجزئي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justLow" rtl="1"/>
            <a:endParaRPr lang="ar-KW" dirty="0"/>
          </a:p>
        </p:txBody>
      </p:sp>
      <p:sp>
        <p:nvSpPr>
          <p:cNvPr id="2" name="Rectangle 1"/>
          <p:cNvSpPr/>
          <p:nvPr/>
        </p:nvSpPr>
        <p:spPr>
          <a:xfrm>
            <a:off x="5393233" y="157965"/>
            <a:ext cx="44037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2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تعريف عرض الشراء الجزئي</a:t>
            </a:r>
            <a:endParaRPr lang="ar-KW" sz="3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46140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ثانياً: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شروط عرض الشراء </a:t>
            </a:r>
            <a:r>
              <a:rPr lang="ar-KW" sz="4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الجزئي</a:t>
            </a:r>
            <a:endParaRPr lang="ar-KW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604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193699" y="5945413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68" y="782148"/>
            <a:ext cx="8019137" cy="5060207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82254" y="1555153"/>
            <a:ext cx="2556589" cy="1655762"/>
          </a:xfrm>
        </p:spPr>
        <p:txBody>
          <a:bodyPr>
            <a:normAutofit/>
          </a:bodyPr>
          <a:lstStyle/>
          <a:p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يجب أن يكون </a:t>
            </a:r>
            <a:b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</a:b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عرضاً نقدياً</a:t>
            </a:r>
            <a:endParaRPr lang="ar-KW" sz="20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12" name="Subtitle 1"/>
          <p:cNvSpPr txBox="1">
            <a:spLocks/>
          </p:cNvSpPr>
          <p:nvPr/>
        </p:nvSpPr>
        <p:spPr>
          <a:xfrm>
            <a:off x="2469049" y="1035901"/>
            <a:ext cx="2556589" cy="1998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يجب أن يؤدي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  <a:hlinkClick r:id="rId3" action="ppaction://hlinkfile"/>
              </a:rPr>
              <a:t>عرض الشراء الجزئي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إلى الحصول على ما لا يقل عن 30% ولا يزيد عن 50% من رأس مال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  <a:hlinkClick r:id="rId4" action="ppaction://hlinkfile"/>
              </a:rPr>
              <a:t>الشركة محل العرض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- بعد التنفيذ</a:t>
            </a:r>
            <a:endParaRPr lang="ar-KW" sz="20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15" name="Subtitle 1"/>
          <p:cNvSpPr txBox="1">
            <a:spLocks/>
          </p:cNvSpPr>
          <p:nvPr/>
        </p:nvSpPr>
        <p:spPr>
          <a:xfrm>
            <a:off x="7265324" y="3598627"/>
            <a:ext cx="2582308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>
              <a:lnSpc>
                <a:spcPct val="100000"/>
              </a:lnSpc>
            </a:pP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يجب ألا تقل </a:t>
            </a:r>
            <a:r>
              <a:rPr lang="ar-KW" sz="18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النسبة المراد الحصول عليها عن نسبة 5% من إجمالي رأس مال الشركة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  <a:hlinkClick r:id="rId4" action="ppaction://hlinkfile"/>
              </a:rPr>
              <a:t>محل عرض الشراء</a:t>
            </a:r>
            <a:endParaRPr lang="ar-KW" sz="20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17" name="Subtitle 1"/>
          <p:cNvSpPr txBox="1">
            <a:spLocks/>
          </p:cNvSpPr>
          <p:nvPr/>
        </p:nvSpPr>
        <p:spPr>
          <a:xfrm>
            <a:off x="4900343" y="2635164"/>
            <a:ext cx="255658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KW" sz="1800" dirty="0" smtClean="0">
                <a:solidFill>
                  <a:srgbClr val="AD8100"/>
                </a:solidFill>
                <a:cs typeface="mohammad bold art 1" pitchFamily="2" charset="-78"/>
              </a:rPr>
              <a:t>شروط</a:t>
            </a:r>
          </a:p>
          <a:p>
            <a:r>
              <a:rPr lang="ar-KW" sz="1800" dirty="0" smtClean="0">
                <a:solidFill>
                  <a:srgbClr val="AD8100"/>
                </a:solidFill>
                <a:cs typeface="mohammad bold art 1" pitchFamily="2" charset="-78"/>
              </a:rPr>
              <a:t>عرض الشراء</a:t>
            </a:r>
          </a:p>
          <a:p>
            <a:r>
              <a:rPr lang="ar-KW" sz="1800" dirty="0" smtClean="0">
                <a:solidFill>
                  <a:srgbClr val="AD8100"/>
                </a:solidFill>
                <a:cs typeface="mohammad bold art 1" pitchFamily="2" charset="-78"/>
              </a:rPr>
              <a:t>الجزئي</a:t>
            </a:r>
            <a:endParaRPr lang="ar-KW" sz="1800" dirty="0">
              <a:solidFill>
                <a:srgbClr val="AD8100"/>
              </a:solidFill>
              <a:cs typeface="mohammad bold art 1" pitchFamily="2" charset="-78"/>
            </a:endParaRPr>
          </a:p>
        </p:txBody>
      </p:sp>
      <p:sp>
        <p:nvSpPr>
          <p:cNvPr id="18" name="Subtitle 1"/>
          <p:cNvSpPr txBox="1">
            <a:spLocks/>
          </p:cNvSpPr>
          <p:nvPr/>
        </p:nvSpPr>
        <p:spPr>
          <a:xfrm>
            <a:off x="2444186" y="3598627"/>
            <a:ext cx="2708196" cy="20563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KW" sz="18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الحصول على موافقة الجمعية العامة العادية للشركة </a:t>
            </a:r>
            <a:r>
              <a:rPr lang="ar-KW" sz="18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  <a:hlinkClick r:id="rId4" action="ppaction://hlinkfile"/>
              </a:rPr>
              <a:t>محل عرض الشراء الجزئي</a:t>
            </a:r>
            <a:r>
              <a:rPr lang="ar-KW" sz="1800" dirty="0" smtClean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بنسبة تصويت بالموافقة لا تقل عن 70% من المساهمين الحاضرين على بند عرض الشراء الجزئي</a:t>
            </a:r>
            <a:endParaRPr lang="ar-KW" sz="18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81085" y="157302"/>
            <a:ext cx="42787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شروط عرض الشراء الجزئي</a:t>
            </a:r>
          </a:p>
        </p:txBody>
      </p:sp>
    </p:spTree>
    <p:extLst>
      <p:ext uri="{BB962C8B-B14F-4D97-AF65-F5344CB8AC3E}">
        <p14:creationId xmlns:p14="http://schemas.microsoft.com/office/powerpoint/2010/main" val="147212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2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 smtClean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ثالثاً: </a:t>
            </a:r>
            <a:endParaRPr lang="ar-KW" sz="4000" b="1" dirty="0">
              <a:solidFill>
                <a:srgbClr val="AD8100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56484" y="5919220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أحكام عرض الشراء الجزئي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547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268514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chemeClr val="tx2">
                    <a:lumMod val="75000"/>
                  </a:schemeClr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482" y="662473"/>
            <a:ext cx="6232849" cy="2044205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56486" y="958752"/>
            <a:ext cx="9144000" cy="1369171"/>
          </a:xfrm>
        </p:spPr>
        <p:txBody>
          <a:bodyPr>
            <a:normAutofit/>
          </a:bodyPr>
          <a:lstStyle/>
          <a:p>
            <a:r>
              <a:rPr lang="ar-KW" sz="3200" b="1" dirty="0" smtClean="0">
                <a:solidFill>
                  <a:schemeClr val="bg1"/>
                </a:solidFill>
                <a:cs typeface="mohammad bold art 1" pitchFamily="2" charset="-78"/>
              </a:rPr>
              <a:t>الاستحواذ الإلزامي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206" y="2546884"/>
            <a:ext cx="2610197" cy="39574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236" y="2535848"/>
            <a:ext cx="2485505" cy="3957476"/>
          </a:xfrm>
          <a:prstGeom prst="rect">
            <a:avLst/>
          </a:prstGeom>
        </p:spPr>
      </p:pic>
      <p:sp>
        <p:nvSpPr>
          <p:cNvPr id="27" name="Subtitle 1"/>
          <p:cNvSpPr txBox="1">
            <a:spLocks/>
          </p:cNvSpPr>
          <p:nvPr/>
        </p:nvSpPr>
        <p:spPr>
          <a:xfrm>
            <a:off x="7052122" y="2753292"/>
            <a:ext cx="1381195" cy="2222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YE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يجب ألا يكون تقديم </a:t>
            </a:r>
            <a:r>
              <a:rPr lang="ar-YE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 </a:t>
            </a:r>
            <a:r>
              <a:rPr lang="ar-YE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نتيجة لانطباق أحكام </a:t>
            </a:r>
            <a:r>
              <a:rPr lang="ar-YE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الاستحواذ الإلزامي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Subtitle 1"/>
          <p:cNvSpPr txBox="1">
            <a:spLocks/>
          </p:cNvSpPr>
          <p:nvPr/>
        </p:nvSpPr>
        <p:spPr>
          <a:xfrm>
            <a:off x="3200400" y="2706679"/>
            <a:ext cx="2319251" cy="1981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ولما كان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يؤدي إلى الحصول على ما لا يقل عن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30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% ولا يزيد عن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50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% من رأس مال الشركة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محل عرض الشراء الجزئي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، لذا تم </a:t>
            </a:r>
            <a:r>
              <a:rPr lang="ar-KW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الإعفاء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من أحكام عرض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الاستحواذ الالزامي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 </a:t>
            </a:r>
            <a:r>
              <a:rPr lang="ar-KW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نتيجة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 تنفيذ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</a:t>
            </a:r>
            <a:r>
              <a:rPr lang="ar-SA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01721" y="187692"/>
            <a:ext cx="3025187" cy="5478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الاستحواذ الإلزامي</a:t>
            </a:r>
            <a:endParaRPr lang="en-US" sz="3200" b="1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348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332" y="220925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rgbClr val="495E78"/>
                </a:solidFill>
                <a:latin typeface="Calibri" pitchFamily="34" charset="0"/>
                <a:ea typeface="+mn-ea"/>
                <a:cs typeface="mohammad bold art 1" pitchFamily="2" charset="-78"/>
              </a:rPr>
              <a:t>الإفصاح عن عرض الشراء الجزئي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58646" y="1105993"/>
            <a:ext cx="11560628" cy="464303"/>
          </a:xfrm>
        </p:spPr>
        <p:txBody>
          <a:bodyPr>
            <a:noAutofit/>
          </a:bodyPr>
          <a:lstStyle/>
          <a:p>
            <a:pPr algn="r"/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يتعين إخطار الهيئة قبل القيام بالإفصاح عن الاتفاق الأولي بشأن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4" action="ppaction://hlinkfile"/>
              </a:rPr>
              <a:t>عرض الشراء الجزئي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، ويجب أن يتضمن هذا الإفصاح</a:t>
            </a:r>
            <a:r>
              <a:rPr lang="ar-KW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:</a:t>
            </a:r>
          </a:p>
          <a:p>
            <a:pPr algn="r"/>
            <a:endParaRPr lang="ar-KW" sz="2800" dirty="0">
              <a:solidFill>
                <a:srgbClr val="495E78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56486" y="5928551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200" dirty="0" smtClean="0">
                <a:solidFill>
                  <a:srgbClr val="1F497D"/>
                </a:solidFill>
                <a:cs typeface="mohammad bold art 1" pitchFamily="2" charset="-78"/>
              </a:rPr>
              <a:t>إدارة الاندماج والاستحواذ - يناير 2019</a:t>
            </a:r>
            <a:endParaRPr lang="ar-KW" sz="1050" dirty="0" smtClean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Subtitle 6"/>
          <p:cNvSpPr txBox="1">
            <a:spLocks/>
          </p:cNvSpPr>
          <p:nvPr/>
        </p:nvSpPr>
        <p:spPr>
          <a:xfrm>
            <a:off x="668059" y="2316314"/>
            <a:ext cx="11427107" cy="332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Low" rtl="1">
              <a:buClr>
                <a:srgbClr val="AD8100"/>
              </a:buClr>
              <a:buFont typeface="Wingdings" panose="05000000000000000000" pitchFamily="2" charset="2"/>
              <a:buChar char="§"/>
            </a:pP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اسم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5" action="ppaction://hlinkfile"/>
              </a:rPr>
              <a:t>مقدم عرض الشراء الجزئي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والشركة محل عرض الشراء </a:t>
            </a:r>
            <a:r>
              <a:rPr lang="ar-YE" sz="2800" dirty="0" err="1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الجزئ</a:t>
            </a:r>
            <a:r>
              <a:rPr lang="ar-KW" sz="28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ي.</a:t>
            </a:r>
            <a:endParaRPr lang="ar-KW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marL="342900" indent="-342900" algn="justLow" rtl="1">
              <a:buClr>
                <a:srgbClr val="AD8100"/>
              </a:buClr>
              <a:buFont typeface="Wingdings" panose="05000000000000000000" pitchFamily="2" charset="2"/>
              <a:buChar char="§"/>
            </a:pP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عدد الأسهم والنسبة المراد الحصول عليها من رأس مال الشركة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محل عرض الشراء الجزئي</a:t>
            </a:r>
            <a:r>
              <a:rPr lang="ar-KW" sz="2800" dirty="0" smtClean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6" action="ppaction://hlinkfile"/>
              </a:rPr>
              <a:t>.</a:t>
            </a:r>
            <a:endParaRPr lang="ar-KW" sz="28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marL="342900" indent="-342900" algn="justLow" rtl="1">
              <a:buClr>
                <a:srgbClr val="AD8100"/>
              </a:buClr>
              <a:buFont typeface="Wingdings" panose="05000000000000000000" pitchFamily="2" charset="2"/>
              <a:buChar char="§"/>
            </a:pP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ألا يتضمن هذا الإفصاح المعلومات التي يجب أن ترد في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مستند عرض الشراء الجزئي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مثل السعر أو الجدول الزمني أو مدير عرض الشراء الجزئي أو مصادر التمويل أو غيرها من المعلومات التي يجب أن يتضمنها </a:t>
            </a:r>
            <a:r>
              <a:rPr lang="ar-YE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  <a:hlinkClick r:id="rId7" action="ppaction://hlinkfile"/>
              </a:rPr>
              <a:t>مستند عرض الشراء الجزئي</a:t>
            </a:r>
            <a:r>
              <a:rPr lang="ar-KW" sz="2800" dirty="0">
                <a:solidFill>
                  <a:srgbClr val="495E78"/>
                </a:solidFill>
                <a:latin typeface="Calibri" pitchFamily="34" charset="0"/>
                <a:cs typeface="mohammad bold art 1" pitchFamily="2" charset="-78"/>
              </a:rPr>
              <a:t>.</a:t>
            </a:r>
            <a:endParaRPr lang="en-US" sz="2800" dirty="0">
              <a:solidFill>
                <a:srgbClr val="495E78"/>
              </a:solidFill>
              <a:latin typeface="Calibri" pitchFamily="34" charset="0"/>
              <a:cs typeface="mohammad bold art 1" pitchFamily="2" charset="-78"/>
            </a:endParaRPr>
          </a:p>
          <a:p>
            <a:pPr marL="342900" indent="-342900" algn="r">
              <a:buClr>
                <a:srgbClr val="AD8100"/>
              </a:buClr>
              <a:buFont typeface="Wingdings" panose="05000000000000000000" pitchFamily="2" charset="2"/>
              <a:buChar char="§"/>
            </a:pPr>
            <a:endParaRPr lang="ar-KW" dirty="0">
              <a:solidFill>
                <a:srgbClr val="495E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43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2604</TotalTime>
  <Words>1439</Words>
  <Application>Microsoft Office PowerPoint</Application>
  <PresentationFormat>Widescreen</PresentationFormat>
  <Paragraphs>162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Cambria</vt:lpstr>
      <vt:lpstr>mohammad bold art 1</vt:lpstr>
      <vt:lpstr>MS Mincho</vt:lpstr>
      <vt:lpstr>Sakkal Majalla</vt:lpstr>
      <vt:lpstr>Times New Roman</vt:lpstr>
      <vt:lpstr>Wingdings</vt:lpstr>
      <vt:lpstr>Office Theme</vt:lpstr>
      <vt:lpstr>ورشة عمل</vt:lpstr>
      <vt:lpstr>قائمة البنود التي سيتم عرضها بورشة العمل</vt:lpstr>
      <vt:lpstr>أولاً: </vt:lpstr>
      <vt:lpstr>PowerPoint Presentation</vt:lpstr>
      <vt:lpstr>ثانياً: </vt:lpstr>
      <vt:lpstr>PowerPoint Presentation</vt:lpstr>
      <vt:lpstr>ثالثاً: </vt:lpstr>
      <vt:lpstr>PowerPoint Presentation</vt:lpstr>
      <vt:lpstr>الإفصاح عن عرض الشراء الجزئي </vt:lpstr>
      <vt:lpstr>مستند عرض الشراء الجزئي </vt:lpstr>
      <vt:lpstr>PowerPoint Presentation</vt:lpstr>
      <vt:lpstr>رابعاً: </vt:lpstr>
      <vt:lpstr>مستند عرض الشراء الجزئي </vt:lpstr>
      <vt:lpstr>إجراءات تنفيذ عرض الشراء الجزئي</vt:lpstr>
      <vt:lpstr>إجراءات تنفيذ عرض الشراء الجزئي</vt:lpstr>
      <vt:lpstr>إجراءات تنفيذ عرض الشراء الجزئي</vt:lpstr>
      <vt:lpstr>خامساً: </vt:lpstr>
      <vt:lpstr>إجراءات تعديل مستند عرض الشراء الجزئي </vt:lpstr>
      <vt:lpstr>إجراءات تمديد فترة تجميع الأسهم </vt:lpstr>
      <vt:lpstr>سادساً: </vt:lpstr>
      <vt:lpstr>يجوز للهيئة أن تصدر موافقتها على انسحاب  مقدم عرض الشراء الجزئي من عرض الشراء الجزئي</vt:lpstr>
      <vt:lpstr>سابعاً: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Ohoud Alajmi</dc:creator>
  <cp:lastModifiedBy>Fahad Al-Subaih</cp:lastModifiedBy>
  <cp:revision>80</cp:revision>
  <cp:lastPrinted>2019-01-08T08:48:48Z</cp:lastPrinted>
  <dcterms:created xsi:type="dcterms:W3CDTF">2019-01-07T08:24:41Z</dcterms:created>
  <dcterms:modified xsi:type="dcterms:W3CDTF">2019-01-15T10:40:36Z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48029534-5340-4bf7-9b92-889f947ed9ee</vt:lpwstr>
  </property>
</Properties>
</file>